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75" r:id="rId10"/>
    <p:sldId id="279" r:id="rId11"/>
    <p:sldId id="276" r:id="rId12"/>
    <p:sldId id="277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-180" y="-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17577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e1ff74ec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ee1ff74ec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ee1ff74ec8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2ee1ff74ec8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ee1ff74ec8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2ee1ff74ec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ee1ff74ec8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ee1ff74ec8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ee1ff74ec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ee1ff74ec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ee1ff74ec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2ee1ff74ec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e1ff74ec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2ee1ff74ec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e1ff74ec8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2ee1ff74ec8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ee1ff74ec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ee1ff74ec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e1ff74ec8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ee1ff74ec8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203eef5ddf_2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2203eef5ddf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e1ff74ec8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2ee1ff74ec8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wolontariat@rajska.inf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raktyki@rajska.info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jska.info" TargetMode="External"/><Relationship Id="rId4" Type="http://schemas.openxmlformats.org/officeDocument/2006/relationships/hyperlink" Target="https://www.rajska.info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wolontariat@rajska.inf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pl/web/gov/uzyskaj-zaswiadczenie-z-krajowego-rejestru-karneg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raktyki@rajska.inf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85800" y="2020494"/>
            <a:ext cx="7772400" cy="1102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600" b="1" dirty="0" smtClean="0">
                <a:latin typeface="Arial"/>
                <a:ea typeface="Arial"/>
                <a:cs typeface="Arial"/>
                <a:sym typeface="Arial"/>
              </a:rPr>
              <a:t>Wolontariat</a:t>
            </a:r>
            <a:endParaRPr sz="46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9653" y="267575"/>
            <a:ext cx="2744700" cy="7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6232" y="4071769"/>
            <a:ext cx="1211550" cy="630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" sz="41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Ważne wskazówki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36282" y="1571811"/>
            <a:ext cx="8220635" cy="3375423"/>
          </a:xfrm>
        </p:spPr>
        <p:txBody>
          <a:bodyPr/>
          <a:lstStyle/>
          <a:p>
            <a:pPr lvl="0" algn="just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rPr lang="pl-PL" sz="2000" dirty="0">
                <a:solidFill>
                  <a:srgbClr val="000000"/>
                </a:solidFill>
              </a:rPr>
              <a:t>Jeśli danego dnia nie możesz pojawić się w </a:t>
            </a:r>
            <a:r>
              <a:rPr lang="pl-PL" sz="2000" dirty="0" smtClean="0">
                <a:solidFill>
                  <a:srgbClr val="000000"/>
                </a:solidFill>
              </a:rPr>
              <a:t>Bibliotece, </a:t>
            </a:r>
            <a:r>
              <a:rPr lang="pl-PL" sz="2000" dirty="0">
                <a:solidFill>
                  <a:srgbClr val="000000"/>
                </a:solidFill>
              </a:rPr>
              <a:t>to poinformuj pracownika działu, w </a:t>
            </a:r>
            <a:r>
              <a:rPr lang="pl-PL" sz="2000" dirty="0" smtClean="0">
                <a:solidFill>
                  <a:srgbClr val="000000"/>
                </a:solidFill>
              </a:rPr>
              <a:t>którym </a:t>
            </a:r>
            <a:r>
              <a:rPr lang="pl-PL" sz="2000" dirty="0">
                <a:solidFill>
                  <a:srgbClr val="000000"/>
                </a:solidFill>
              </a:rPr>
              <a:t>odbywasz wolontariat lub wyślij maila </a:t>
            </a:r>
            <a:r>
              <a:rPr lang="pl-PL" sz="2000" dirty="0" smtClean="0">
                <a:solidFill>
                  <a:srgbClr val="000000"/>
                </a:solidFill>
              </a:rPr>
              <a:t>                    z </a:t>
            </a:r>
            <a:r>
              <a:rPr lang="pl-PL" sz="2000" dirty="0">
                <a:solidFill>
                  <a:srgbClr val="000000"/>
                </a:solidFill>
              </a:rPr>
              <a:t>informacją na </a:t>
            </a:r>
            <a:r>
              <a:rPr lang="pl-PL" sz="2000" dirty="0">
                <a:solidFill>
                  <a:srgbClr val="000000"/>
                </a:solidFill>
                <a:hlinkClick r:id="rId2"/>
              </a:rPr>
              <a:t>wolontariat@rajska.info</a:t>
            </a:r>
            <a:r>
              <a:rPr lang="pl-PL" sz="2000" dirty="0">
                <a:solidFill>
                  <a:srgbClr val="000000"/>
                </a:solidFill>
              </a:rPr>
              <a:t> </a:t>
            </a:r>
            <a:endParaRPr lang="pl-PL" sz="2000" dirty="0" smtClean="0">
              <a:solidFill>
                <a:srgbClr val="000000"/>
              </a:solidFill>
            </a:endParaRPr>
          </a:p>
          <a:p>
            <a:pPr marL="114300" lvl="0" indent="0" algn="just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None/>
            </a:pPr>
            <a:endParaRPr lang="pl-PL" sz="20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078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>
                <a:latin typeface="Arial"/>
                <a:ea typeface="Arial"/>
                <a:cs typeface="Arial"/>
                <a:sym typeface="Arial"/>
              </a:rPr>
              <a:t>Opłaty</a:t>
            </a:r>
            <a:endParaRPr sz="4100"/>
          </a:p>
        </p:txBody>
      </p:sp>
      <p:sp>
        <p:nvSpPr>
          <p:cNvPr id="206" name="Google Shape;206;p33"/>
          <p:cNvSpPr txBox="1">
            <a:spLocks noGrp="1"/>
          </p:cNvSpPr>
          <p:nvPr>
            <p:ph type="body" idx="1"/>
          </p:nvPr>
        </p:nvSpPr>
        <p:spPr>
          <a:xfrm>
            <a:off x="570754" y="1272989"/>
            <a:ext cx="7611034" cy="333959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" sz="2100" dirty="0"/>
              <a:t>Za </a:t>
            </a:r>
            <a:r>
              <a:rPr lang="pl" sz="2100" dirty="0" smtClean="0"/>
              <a:t>wolontariat </a:t>
            </a:r>
            <a:r>
              <a:rPr lang="pl" sz="2100" dirty="0"/>
              <a:t>nie otrzymujesz wynagrodzenia. </a:t>
            </a:r>
            <a:br>
              <a:rPr lang="pl" sz="2100" dirty="0"/>
            </a:br>
            <a:r>
              <a:rPr lang="pl" sz="2100" dirty="0"/>
              <a:t/>
            </a:r>
            <a:br>
              <a:rPr lang="pl" sz="2100" dirty="0"/>
            </a:br>
            <a:r>
              <a:rPr lang="pl" sz="2100" dirty="0"/>
              <a:t>Biblioteka nie pokrywa kosztów związanych z wydatkami na </a:t>
            </a:r>
            <a:r>
              <a:rPr lang="pl" sz="2100" dirty="0" smtClean="0"/>
              <a:t>obowiązkowe zaświadczenie </a:t>
            </a:r>
            <a:r>
              <a:rPr lang="pl" sz="2100" dirty="0"/>
              <a:t>z Krajowego Rejestru Karnego </a:t>
            </a:r>
            <a:r>
              <a:rPr lang="pl" sz="2100" dirty="0" smtClean="0"/>
              <a:t>                       o </a:t>
            </a:r>
            <a:r>
              <a:rPr lang="pl" sz="2100" dirty="0"/>
              <a:t>niekaralności.</a:t>
            </a:r>
            <a:endParaRPr sz="2100" dirty="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4100" b="1" dirty="0" smtClean="0">
                <a:latin typeface="Arial"/>
                <a:ea typeface="Arial"/>
                <a:cs typeface="Arial"/>
                <a:sym typeface="Arial"/>
              </a:rPr>
              <a:t>Zakończenie wolontariatu</a:t>
            </a:r>
            <a:endParaRPr sz="4300" dirty="0"/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1"/>
          </p:nvPr>
        </p:nvSpPr>
        <p:spPr>
          <a:xfrm>
            <a:off x="756024" y="1271869"/>
            <a:ext cx="7395882" cy="24096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l" sz="2400" dirty="0" smtClean="0"/>
              <a:t>Po zakończonym wolontariacie możesz poprosić                             o zaświadczenie potwierdzające odbycie wolontariatu. </a:t>
            </a:r>
            <a:r>
              <a:rPr lang="pl" sz="2400" dirty="0"/>
              <a:t/>
            </a:r>
            <a:br>
              <a:rPr lang="pl" sz="2400" dirty="0"/>
            </a:b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816" y="205975"/>
            <a:ext cx="1659835" cy="91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 dirty="0">
                <a:latin typeface="Arial"/>
                <a:ea typeface="Arial"/>
                <a:cs typeface="Arial"/>
                <a:sym typeface="Arial"/>
              </a:rPr>
              <a:t>Kontakt</a:t>
            </a:r>
            <a:endParaRPr sz="4100" dirty="0"/>
          </a:p>
        </p:txBody>
      </p:sp>
      <p:sp>
        <p:nvSpPr>
          <p:cNvPr id="219" name="Google Shape;219;p35"/>
          <p:cNvSpPr txBox="1">
            <a:spLocks noGrp="1"/>
          </p:cNvSpPr>
          <p:nvPr>
            <p:ph type="body" idx="1"/>
          </p:nvPr>
        </p:nvSpPr>
        <p:spPr>
          <a:xfrm>
            <a:off x="497025" y="1193526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2100" b="1" dirty="0" smtClean="0"/>
              <a:t>Dział Informacyjno-Bibliograficzny</a:t>
            </a:r>
            <a:r>
              <a:rPr lang="pl" sz="2100" dirty="0"/>
              <a:t/>
            </a:r>
            <a:br>
              <a:rPr lang="pl" sz="2100" dirty="0"/>
            </a:br>
            <a:r>
              <a:rPr lang="pl" sz="700" dirty="0"/>
              <a:t/>
            </a:r>
            <a:br>
              <a:rPr lang="pl" sz="700" dirty="0"/>
            </a:br>
            <a:r>
              <a:rPr lang="pl" sz="2100" dirty="0"/>
              <a:t>Wojewódzka Biblioteka Publiczna w Krakowie</a:t>
            </a:r>
            <a:br>
              <a:rPr lang="pl" sz="2100" dirty="0"/>
            </a:br>
            <a:r>
              <a:rPr lang="pl" sz="2100" dirty="0"/>
              <a:t>31-124 Kraków, ul. Rajska 1,</a:t>
            </a:r>
            <a:br>
              <a:rPr lang="pl" sz="2100" dirty="0"/>
            </a:br>
            <a:endParaRPr sz="21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" sz="2100" dirty="0"/>
              <a:t>e-mail: </a:t>
            </a:r>
            <a:r>
              <a:rPr lang="pl" sz="2100" u="sng" dirty="0" smtClean="0">
                <a:solidFill>
                  <a:schemeClr val="hlink"/>
                </a:solidFill>
              </a:rPr>
              <a:t>wolontariat</a:t>
            </a:r>
            <a:r>
              <a:rPr lang="pl" sz="2100" u="sng" dirty="0" smtClean="0">
                <a:solidFill>
                  <a:schemeClr val="hlink"/>
                </a:solidFill>
                <a:hlinkClick r:id="rId5"/>
              </a:rPr>
              <a:t>@rajska.info</a:t>
            </a:r>
            <a:r>
              <a:rPr lang="pl" sz="2100" dirty="0"/>
              <a:t/>
            </a:r>
            <a:br>
              <a:rPr lang="pl" sz="2100" dirty="0"/>
            </a:br>
            <a:r>
              <a:rPr lang="pl" sz="2100" dirty="0"/>
              <a:t>tel. 12 37 52 </a:t>
            </a:r>
            <a:r>
              <a:rPr lang="pl" sz="2100" dirty="0" smtClean="0"/>
              <a:t>211/200/100</a:t>
            </a:r>
            <a:r>
              <a:rPr lang="pl" sz="2100" dirty="0"/>
              <a:t/>
            </a:r>
            <a:br>
              <a:rPr lang="pl" sz="2100" dirty="0"/>
            </a:br>
            <a:r>
              <a:rPr lang="pl" sz="2100" dirty="0"/>
              <a:t/>
            </a:r>
            <a:br>
              <a:rPr lang="pl" sz="2100" dirty="0"/>
            </a:br>
            <a:endParaRPr sz="21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>
                <a:latin typeface="Arial"/>
                <a:ea typeface="Arial"/>
                <a:cs typeface="Arial"/>
                <a:sym typeface="Arial"/>
              </a:rPr>
              <a:t>Informacje wstępne</a:t>
            </a:r>
            <a:r>
              <a:rPr lang="pl" sz="4200" b="1">
                <a:latin typeface="Arial"/>
                <a:ea typeface="Arial"/>
                <a:cs typeface="Arial"/>
                <a:sym typeface="Arial"/>
              </a:rPr>
              <a:t> </a:t>
            </a:r>
            <a:endParaRPr sz="420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285673" y="1144431"/>
            <a:ext cx="6506183" cy="256180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70000"/>
              </a:lnSpc>
              <a:spcBef>
                <a:spcPts val="1000"/>
              </a:spcBef>
              <a:buSzPts val="1018"/>
              <a:buNone/>
            </a:pPr>
            <a:r>
              <a:rPr lang="pl" sz="1600" b="1" dirty="0" smtClean="0"/>
              <a:t>Wolontariat</a:t>
            </a:r>
            <a:r>
              <a:rPr lang="pl" sz="1600" dirty="0" smtClean="0"/>
              <a:t> jest </a:t>
            </a:r>
            <a:r>
              <a:rPr lang="pl-PL" sz="1600" dirty="0" smtClean="0"/>
              <a:t>nieodpłatnym, świadomym </a:t>
            </a:r>
            <a:r>
              <a:rPr lang="pl-PL" sz="1600" dirty="0"/>
              <a:t>i </a:t>
            </a:r>
            <a:r>
              <a:rPr lang="pl-PL" sz="1600" dirty="0" smtClean="0"/>
              <a:t>dobrowolnym działaniem </a:t>
            </a:r>
            <a:r>
              <a:rPr lang="pl-PL" sz="1600" dirty="0"/>
              <a:t>na rzecz innych osób, społeczności </a:t>
            </a:r>
            <a:r>
              <a:rPr lang="pl-PL" sz="1600" dirty="0" smtClean="0"/>
              <a:t>czy organizacji</a:t>
            </a:r>
            <a:r>
              <a:rPr lang="pl" sz="1600" dirty="0" smtClean="0"/>
              <a:t>.</a:t>
            </a:r>
            <a:r>
              <a:rPr lang="pl" sz="2000" b="1" dirty="0"/>
              <a:t/>
            </a:r>
            <a:br>
              <a:rPr lang="pl" sz="2000" b="1" dirty="0"/>
            </a:br>
            <a:r>
              <a:rPr lang="pl" sz="2000" b="1" dirty="0"/>
              <a:t/>
            </a:r>
            <a:br>
              <a:rPr lang="pl" sz="2000" b="1" dirty="0"/>
            </a:br>
            <a:r>
              <a:rPr lang="pl" sz="1600" b="1" dirty="0"/>
              <a:t>Wojewódzka Biblioteka Publiczna w Krakowie</a:t>
            </a:r>
            <a:r>
              <a:rPr lang="pl" sz="1600" dirty="0"/>
              <a:t> w trybie ciągłym, zgodnie </a:t>
            </a:r>
            <a:br>
              <a:rPr lang="pl" sz="1600" dirty="0"/>
            </a:br>
            <a:r>
              <a:rPr lang="pl" sz="1600" dirty="0"/>
              <a:t>z zapotrzebowaniem i według kolejności zgłoszeń, przyjmuje kandydatów chętnych do </a:t>
            </a:r>
            <a:r>
              <a:rPr lang="pl" sz="1600" dirty="0" smtClean="0"/>
              <a:t>odbycia wolontariatu.</a:t>
            </a:r>
          </a:p>
          <a:p>
            <a:pPr marL="0" lvl="0" indent="0" algn="just">
              <a:lnSpc>
                <a:spcPct val="70000"/>
              </a:lnSpc>
              <a:spcBef>
                <a:spcPts val="1000"/>
              </a:spcBef>
              <a:buSzPts val="1018"/>
              <a:buNone/>
            </a:pPr>
            <a:r>
              <a:rPr lang="pl" sz="1600" dirty="0" smtClean="0"/>
              <a:t>Wolontariat umożliwia poszerzenie </a:t>
            </a:r>
            <a:r>
              <a:rPr lang="pl" sz="1600" dirty="0"/>
              <a:t>wiedzy </a:t>
            </a:r>
            <a:r>
              <a:rPr lang="pl" sz="1600" dirty="0" smtClean="0"/>
              <a:t>oraz zdobycie </a:t>
            </a:r>
            <a:r>
              <a:rPr lang="pl" sz="1600" dirty="0"/>
              <a:t>doświadczenia zawodowego w rzeczywistych warunkach </a:t>
            </a:r>
            <a:r>
              <a:rPr lang="pl" sz="1600" dirty="0" smtClean="0"/>
              <a:t>pracy, w obszarach związanych z </a:t>
            </a:r>
            <a:r>
              <a:rPr lang="pl" sz="1600" dirty="0" smtClean="0">
                <a:solidFill>
                  <a:srgbClr val="000000"/>
                </a:solidFill>
              </a:rPr>
              <a:t>bibliotekoznawstwem</a:t>
            </a:r>
            <a:r>
              <a:rPr lang="pl" sz="1600" dirty="0">
                <a:solidFill>
                  <a:srgbClr val="000000"/>
                </a:solidFill>
              </a:rPr>
              <a:t>, </a:t>
            </a:r>
            <a:r>
              <a:rPr lang="pl" sz="1600" dirty="0" smtClean="0">
                <a:solidFill>
                  <a:srgbClr val="000000"/>
                </a:solidFill>
              </a:rPr>
              <a:t>administracją, a także promocją i organizacją wydarzeń kulturalnych.</a:t>
            </a:r>
          </a:p>
          <a:p>
            <a:pPr marL="0" lvl="0" indent="0" algn="just">
              <a:lnSpc>
                <a:spcPct val="70000"/>
              </a:lnSpc>
              <a:spcBef>
                <a:spcPts val="1000"/>
              </a:spcBef>
              <a:buSzPts val="1018"/>
              <a:buNone/>
            </a:pPr>
            <a:endParaRPr lang="pl" sz="1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018"/>
              <a:buNone/>
            </a:pPr>
            <a:r>
              <a:rPr lang="pl" sz="1600" dirty="0" smtClean="0"/>
              <a:t>Na wolontariat przyjmujemy od 14 roku życia.</a:t>
            </a:r>
            <a:r>
              <a:rPr lang="pl" sz="2100" dirty="0"/>
              <a:t/>
            </a:r>
            <a:br>
              <a:rPr lang="pl" sz="2100" dirty="0"/>
            </a:br>
            <a:endParaRPr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 dirty="0">
                <a:latin typeface="Arial"/>
                <a:ea typeface="Arial"/>
                <a:cs typeface="Arial"/>
                <a:sym typeface="Arial"/>
              </a:rPr>
              <a:t>Miejsce odbywania </a:t>
            </a:r>
            <a:r>
              <a:rPr lang="pl" sz="4100" b="1" dirty="0" smtClean="0">
                <a:latin typeface="Arial"/>
                <a:ea typeface="Arial"/>
                <a:cs typeface="Arial"/>
                <a:sym typeface="Arial"/>
              </a:rPr>
              <a:t> wolontariatu</a:t>
            </a:r>
            <a:endParaRPr sz="4100"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213650" y="1200150"/>
            <a:ext cx="8685600" cy="3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" sz="1600" b="1" dirty="0"/>
              <a:t>Wojewódzka Biblioteka Publiczna w Krakowie</a:t>
            </a:r>
            <a:r>
              <a:rPr lang="pl" sz="1600" dirty="0"/>
              <a:t/>
            </a:r>
            <a:br>
              <a:rPr lang="pl" sz="1600" dirty="0"/>
            </a:br>
            <a:r>
              <a:rPr lang="pl" sz="1600" dirty="0"/>
              <a:t> ul. Rajska 1</a:t>
            </a:r>
            <a:br>
              <a:rPr lang="pl" sz="1600" dirty="0"/>
            </a:br>
            <a:r>
              <a:rPr lang="pl" sz="1600" dirty="0"/>
              <a:t> 31-124 Kraków</a:t>
            </a:r>
            <a:br>
              <a:rPr lang="pl" sz="1600" dirty="0"/>
            </a:br>
            <a:r>
              <a:rPr lang="pl" sz="1600" dirty="0">
                <a:uFill>
                  <a:noFill/>
                </a:uFill>
                <a:hlinkClick r:id="rId4"/>
              </a:rPr>
              <a:t> </a:t>
            </a:r>
            <a:r>
              <a:rPr lang="pl" sz="1600" u="sng" dirty="0">
                <a:hlinkClick r:id="rId5"/>
              </a:rPr>
              <a:t>https://www.rajska.info</a:t>
            </a:r>
            <a:r>
              <a:rPr lang="pl" sz="1600" dirty="0"/>
              <a:t> </a:t>
            </a:r>
            <a:endParaRPr sz="1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600" dirty="0"/>
              <a:t>W  zależności od </a:t>
            </a:r>
            <a:r>
              <a:rPr lang="pl" sz="1600" dirty="0" smtClean="0"/>
              <a:t>dostępnych </a:t>
            </a:r>
            <a:r>
              <a:rPr lang="pl" sz="1600" dirty="0"/>
              <a:t>miejsc, </a:t>
            </a:r>
            <a:r>
              <a:rPr lang="pl" sz="1600" dirty="0" smtClean="0"/>
              <a:t>wolontariat można </a:t>
            </a:r>
            <a:r>
              <a:rPr lang="pl" sz="1600" dirty="0"/>
              <a:t>odbywać w różnych działach Biblioteki m.in.: </a:t>
            </a:r>
            <a:br>
              <a:rPr lang="pl" sz="1600" dirty="0"/>
            </a:br>
            <a:r>
              <a:rPr lang="pl" sz="1600" dirty="0"/>
              <a:t>Dział Udostępniania, Dział Organizacji i Promocji Wydarzeń </a:t>
            </a:r>
            <a:r>
              <a:rPr lang="pl" sz="1600" dirty="0" smtClean="0"/>
              <a:t>Kulturalnych, </a:t>
            </a:r>
            <a:r>
              <a:rPr lang="pl" sz="1600" dirty="0"/>
              <a:t>Arteteka, Dział Informacyjno-Bibliograficzny, Dział Administracji</a:t>
            </a:r>
            <a:r>
              <a:rPr lang="pl" sz="2100" dirty="0"/>
              <a:t>.</a:t>
            </a:r>
            <a:br>
              <a:rPr lang="pl" sz="2100" dirty="0"/>
            </a:br>
            <a:endParaRPr sz="2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u="sng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457200" y="219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 dirty="0">
                <a:latin typeface="Arial"/>
                <a:ea typeface="Arial"/>
                <a:cs typeface="Arial"/>
                <a:sym typeface="Arial"/>
              </a:rPr>
              <a:t>Czas </a:t>
            </a:r>
            <a:r>
              <a:rPr lang="pl" sz="4100" b="1" dirty="0" smtClean="0">
                <a:latin typeface="Arial"/>
                <a:ea typeface="Arial"/>
                <a:cs typeface="Arial"/>
                <a:sym typeface="Arial"/>
              </a:rPr>
              <a:t>trwania wolontariatu</a:t>
            </a:r>
            <a:endParaRPr sz="4100" dirty="0"/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498912" y="1206127"/>
            <a:ext cx="8178924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pl" sz="2000" dirty="0" smtClean="0"/>
              <a:t>Wolontariat odbywa </a:t>
            </a:r>
            <a:r>
              <a:rPr lang="pl" sz="2000" dirty="0"/>
              <a:t>się stacjonarnie, w godzinach pracy Działów. </a:t>
            </a:r>
            <a:br>
              <a:rPr lang="pl" sz="2000" dirty="0"/>
            </a:br>
            <a:r>
              <a:rPr lang="pl" sz="2000" dirty="0"/>
              <a:t>Najczęściej jest to od poniedziałku do piątku w godzinach 8:00–19:00, </a:t>
            </a:r>
            <a:br>
              <a:rPr lang="pl" sz="2000" dirty="0"/>
            </a:br>
            <a:r>
              <a:rPr lang="pl" sz="2000" dirty="0"/>
              <a:t>w wyjątkowych przypadkach w soboty.</a:t>
            </a:r>
            <a:br>
              <a:rPr lang="pl" sz="2000" dirty="0"/>
            </a:br>
            <a:r>
              <a:rPr lang="pl" sz="2000" dirty="0"/>
              <a:t/>
            </a:r>
            <a:br>
              <a:rPr lang="pl" sz="2000" dirty="0"/>
            </a:br>
            <a:r>
              <a:rPr lang="pl" sz="2000" dirty="0"/>
              <a:t>Harmonogram ustalany jest indywidualnie w zależności od Twoich potrzeb jak i aktualnych wydarzeń organizowanych przez Bibliotekę. Oznacza to, </a:t>
            </a:r>
            <a:br>
              <a:rPr lang="pl" sz="2000" dirty="0"/>
            </a:br>
            <a:r>
              <a:rPr lang="pl" sz="2000" dirty="0"/>
              <a:t>że </a:t>
            </a:r>
            <a:r>
              <a:rPr lang="pl" sz="2000" dirty="0" smtClean="0"/>
              <a:t>wolontariat możesz </a:t>
            </a:r>
            <a:r>
              <a:rPr lang="pl" sz="2000" dirty="0"/>
              <a:t>wykonywać od 1 do 5 dni w tygodniu, minimum </a:t>
            </a:r>
            <a:r>
              <a:rPr lang="pl" sz="2000" dirty="0" smtClean="0"/>
              <a:t>                 1h dziennie, we wskazanych wcześniej przez Ciebie godzinach.</a:t>
            </a:r>
            <a:endParaRPr sz="2000" dirty="0"/>
          </a:p>
          <a:p>
            <a:pPr marL="0" lvl="0" indent="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SzPts val="935"/>
              <a:buNone/>
            </a:pPr>
            <a:endParaRPr sz="2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>
                <a:latin typeface="Arial"/>
                <a:ea typeface="Arial"/>
                <a:cs typeface="Arial"/>
                <a:sym typeface="Arial"/>
              </a:rPr>
              <a:t>Zgłoszenie</a:t>
            </a:r>
            <a:endParaRPr sz="4100"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457200" y="1063375"/>
            <a:ext cx="8229600" cy="375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pl" sz="2120" b="1" dirty="0" smtClean="0"/>
              <a:t>Wyślij </a:t>
            </a:r>
            <a:r>
              <a:rPr lang="pl" sz="2120" b="1" dirty="0"/>
              <a:t>swoje zgłoszenie na adres: </a:t>
            </a:r>
            <a:r>
              <a:rPr lang="pl" sz="2120" b="1" dirty="0" smtClean="0">
                <a:hlinkClick r:id="rId4"/>
              </a:rPr>
              <a:t>wolontariat@rajska.info</a:t>
            </a:r>
            <a:endParaRPr lang="pl" sz="2120" b="1" dirty="0" smtClean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pl" sz="2120" b="1" dirty="0"/>
              <a:t/>
            </a:r>
            <a:br>
              <a:rPr lang="pl" sz="2120" b="1" dirty="0"/>
            </a:br>
            <a:r>
              <a:rPr lang="pl" sz="2120" dirty="0"/>
              <a:t>Wiadomość e-mail powinna zawierać:</a:t>
            </a:r>
            <a:endParaRPr sz="2120" dirty="0"/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" sz="2120" dirty="0"/>
              <a:t>imię i </a:t>
            </a:r>
            <a:r>
              <a:rPr lang="pl" sz="2120" dirty="0" smtClean="0"/>
              <a:t>nazwisko, PESEL;</a:t>
            </a:r>
            <a:endParaRPr sz="2120" dirty="0"/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" sz="2120" dirty="0"/>
              <a:t>dane kontaktowe: e-mail, telefon;</a:t>
            </a:r>
            <a:endParaRPr sz="2120" dirty="0"/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" sz="2120" dirty="0" smtClean="0"/>
              <a:t>ilość </a:t>
            </a:r>
            <a:r>
              <a:rPr lang="pl" sz="2120" dirty="0"/>
              <a:t>godzin </a:t>
            </a:r>
            <a:r>
              <a:rPr lang="pl" sz="2120" dirty="0" smtClean="0"/>
              <a:t>wolontariatu;</a:t>
            </a:r>
            <a:endParaRPr sz="2120" dirty="0"/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" sz="2120" dirty="0"/>
              <a:t>preferowany czas rozpoczęcia i zakończenia </a:t>
            </a:r>
            <a:r>
              <a:rPr lang="pl" sz="2120" dirty="0" smtClean="0"/>
              <a:t>wolontariatu;</a:t>
            </a:r>
            <a:endParaRPr sz="2120" dirty="0"/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" sz="2120" dirty="0" smtClean="0"/>
              <a:t>opis </a:t>
            </a:r>
            <a:r>
              <a:rPr lang="pl" sz="2120" dirty="0"/>
              <a:t>zainteresowań i umiejętności</a:t>
            </a:r>
            <a:r>
              <a:rPr lang="pl" sz="2120" dirty="0" smtClean="0"/>
              <a:t>.</a:t>
            </a:r>
          </a:p>
          <a:p>
            <a:pPr marL="457200" lvl="0" indent="-34417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Char char="●"/>
            </a:pPr>
            <a:r>
              <a:rPr lang="pl-PL" sz="2120" dirty="0" smtClean="0"/>
              <a:t>w przypadku osób niepełnoletnich należy podać imię i nazwisko opiekuna prawego, PESEL.</a:t>
            </a:r>
            <a:endParaRPr lang="pl" sz="2120" dirty="0" smtClean="0"/>
          </a:p>
          <a:p>
            <a:pPr marL="11303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endParaRPr sz="25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375036" y="1201419"/>
            <a:ext cx="8694300" cy="379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900" b="1" dirty="0"/>
              <a:t>Etap </a:t>
            </a:r>
            <a:r>
              <a:rPr lang="pl" sz="1900" b="1" dirty="0" smtClean="0"/>
              <a:t>I:</a:t>
            </a:r>
            <a:endParaRPr sz="1900" b="1" dirty="0"/>
          </a:p>
          <a:p>
            <a:pPr lvl="0">
              <a:lnSpc>
                <a:spcPct val="90000"/>
              </a:lnSpc>
              <a:spcBef>
                <a:spcPts val="0"/>
              </a:spcBef>
              <a:buChar char="●"/>
            </a:pPr>
            <a:r>
              <a:rPr lang="pl" sz="1900" dirty="0" smtClean="0"/>
              <a:t>prześlij </a:t>
            </a:r>
            <a:r>
              <a:rPr lang="pl" sz="1900" dirty="0"/>
              <a:t>lub przynieś Zaświadczenie z Krajowego Rejestru Karnego o </a:t>
            </a:r>
            <a:r>
              <a:rPr lang="pl" sz="1900" dirty="0" smtClean="0"/>
              <a:t>niekaralności (</a:t>
            </a:r>
            <a:r>
              <a:rPr lang="pl-PL" sz="1900" dirty="0">
                <a:hlinkClick r:id="rId4"/>
              </a:rPr>
              <a:t>https://</a:t>
            </a:r>
            <a:r>
              <a:rPr lang="pl-PL" sz="1900" smtClean="0">
                <a:hlinkClick r:id="rId4"/>
              </a:rPr>
              <a:t>www.gov.pl/web/gov/uzyskaj-zaswiadczenie-z-krajowego-rejestru-karnego</a:t>
            </a:r>
            <a:r>
              <a:rPr lang="pl-PL" sz="1900" smtClean="0"/>
              <a:t>) </a:t>
            </a:r>
            <a:endParaRPr sz="19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l" sz="1900" dirty="0"/>
              <a:t>przynieś podpisane dokumenty, które otrzymasz od nas mailem:</a:t>
            </a:r>
            <a:endParaRPr sz="1900" dirty="0"/>
          </a:p>
          <a:p>
            <a:pPr marL="914400" lvl="1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pl" sz="1900" dirty="0"/>
              <a:t>oświadczenie o zachowaniu poufności</a:t>
            </a:r>
            <a:endParaRPr sz="1900" dirty="0"/>
          </a:p>
          <a:p>
            <a:pPr marL="914400" lvl="1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pl" sz="1900" dirty="0" smtClean="0"/>
              <a:t>zobowiązanie </a:t>
            </a:r>
            <a:r>
              <a:rPr lang="pl" sz="1900" dirty="0"/>
              <a:t>do zachowania tajemnicy służbowej i poufności</a:t>
            </a:r>
            <a:endParaRPr sz="1900" dirty="0"/>
          </a:p>
          <a:p>
            <a:pPr marL="914400" lvl="1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pl" sz="1900" dirty="0"/>
              <a:t>oświadczenie Wykonawcy o przekazaniu praw </a:t>
            </a:r>
            <a:r>
              <a:rPr lang="pl" sz="1900" dirty="0" smtClean="0"/>
              <a:t>autorskich</a:t>
            </a:r>
            <a:endParaRPr sz="1900" dirty="0"/>
          </a:p>
        </p:txBody>
      </p:sp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457200" y="1297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>
                <a:latin typeface="Arial"/>
                <a:ea typeface="Arial"/>
                <a:cs typeface="Arial"/>
                <a:sym typeface="Arial"/>
              </a:rPr>
              <a:t>Wymagane dokumenty</a:t>
            </a:r>
            <a:endParaRPr sz="4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4354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2000" b="1" dirty="0"/>
              <a:t>Etap </a:t>
            </a:r>
            <a:r>
              <a:rPr lang="pl" sz="2000" b="1" dirty="0" smtClean="0"/>
              <a:t>II</a:t>
            </a:r>
            <a:endParaRPr sz="2000" b="1"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l" sz="2000" dirty="0"/>
              <a:t>prześlij certyfikat ukończenia </a:t>
            </a:r>
            <a:r>
              <a:rPr lang="pl" sz="2000" dirty="0" smtClean="0"/>
              <a:t>kursów BHP i RODO </a:t>
            </a:r>
            <a:r>
              <a:rPr lang="pl" sz="2000" dirty="0"/>
              <a:t>(do </a:t>
            </a:r>
            <a:r>
              <a:rPr lang="pl" sz="2000" dirty="0" smtClean="0"/>
              <a:t>których </a:t>
            </a:r>
            <a:r>
              <a:rPr lang="pl" sz="2000" dirty="0"/>
              <a:t>link otrzymasz </a:t>
            </a:r>
            <a:r>
              <a:rPr lang="pl" sz="2000" dirty="0" smtClean="0"/>
              <a:t>w </a:t>
            </a:r>
            <a:r>
              <a:rPr lang="pl" sz="2000" dirty="0"/>
              <a:t>mailu).</a:t>
            </a: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" sz="2000" dirty="0"/>
              <a:t>Czas poświęcony na zaliczenie kursu będzie uwzględniony jako czas </a:t>
            </a:r>
            <a:r>
              <a:rPr lang="pl" sz="2000" dirty="0" smtClean="0"/>
              <a:t>wolontariatu.</a:t>
            </a:r>
            <a:endParaRPr sz="2000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1297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>
                <a:latin typeface="Arial"/>
                <a:ea typeface="Arial"/>
                <a:cs typeface="Arial"/>
                <a:sym typeface="Arial"/>
              </a:rPr>
              <a:t>Wymagane dokumenty</a:t>
            </a:r>
            <a:endParaRPr sz="4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 idx="4294967295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 dirty="0" smtClean="0">
                <a:latin typeface="Arial"/>
                <a:ea typeface="Arial"/>
                <a:cs typeface="Arial"/>
                <a:sym typeface="Arial"/>
              </a:rPr>
              <a:t>Umowa wolontariacka</a:t>
            </a:r>
            <a:endParaRPr sz="41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4294967295"/>
          </p:nvPr>
        </p:nvSpPr>
        <p:spPr>
          <a:xfrm>
            <a:off x="107576" y="1189317"/>
            <a:ext cx="8579224" cy="340533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just" rtl="0">
              <a:spcBef>
                <a:spcPts val="640"/>
              </a:spcBef>
              <a:spcAft>
                <a:spcPts val="0"/>
              </a:spcAft>
              <a:buNone/>
            </a:pPr>
            <a:r>
              <a:rPr lang="pl-PL" sz="2100" dirty="0" smtClean="0"/>
              <a:t>Przed rozpoczęciem wolontariatu należy podpisać umowę </a:t>
            </a:r>
            <a:r>
              <a:rPr lang="pl-PL" sz="2100" dirty="0" err="1" smtClean="0"/>
              <a:t>wolontariacką</a:t>
            </a:r>
            <a:r>
              <a:rPr lang="pl-PL" sz="2100" dirty="0" smtClean="0"/>
              <a:t>, do której potrzebne są dane osobowe wolontariusza (imię, nazwisko, PESEL).</a:t>
            </a:r>
            <a:endParaRPr lang="pl-PL" sz="2100" dirty="0"/>
          </a:p>
          <a:p>
            <a:pPr marL="457200" lvl="0" indent="0" algn="just" rtl="0">
              <a:spcBef>
                <a:spcPts val="640"/>
              </a:spcBef>
              <a:spcAft>
                <a:spcPts val="0"/>
              </a:spcAft>
              <a:buNone/>
            </a:pPr>
            <a:r>
              <a:rPr lang="pl-PL" sz="2100" b="1" dirty="0" smtClean="0"/>
              <a:t>Uwaga!</a:t>
            </a:r>
          </a:p>
          <a:p>
            <a:pPr marL="457200" lvl="0" indent="0" algn="just" rtl="0">
              <a:spcBef>
                <a:spcPts val="640"/>
              </a:spcBef>
              <a:spcAft>
                <a:spcPts val="0"/>
              </a:spcAft>
              <a:buNone/>
            </a:pPr>
            <a:r>
              <a:rPr lang="pl-PL" sz="2100" dirty="0" smtClean="0"/>
              <a:t>W przypadku osób niepełnoletnich, umowę podpisuje opiekun prawny, którego dane zostały podane w umowie (imię, nazwisko, PESEL). </a:t>
            </a:r>
            <a:endParaRPr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100" b="1" dirty="0">
                <a:latin typeface="Arial"/>
                <a:ea typeface="Arial"/>
                <a:cs typeface="Arial"/>
                <a:sym typeface="Arial"/>
              </a:rPr>
              <a:t>Ważne wskazówki</a:t>
            </a:r>
            <a:endParaRPr sz="41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3754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l" sz="1600" dirty="0"/>
              <a:t>utrzymuj z nami kontakt mailowy </a:t>
            </a:r>
            <a:r>
              <a:rPr lang="pl" sz="1600" dirty="0" smtClean="0"/>
              <a:t>(</a:t>
            </a:r>
            <a:r>
              <a:rPr lang="pl" sz="1600" u="sng" dirty="0" smtClean="0">
                <a:solidFill>
                  <a:schemeClr val="hlink"/>
                </a:solidFill>
              </a:rPr>
              <a:t>wolontariat</a:t>
            </a:r>
            <a:r>
              <a:rPr lang="pl" sz="1600" u="sng" dirty="0" smtClean="0">
                <a:solidFill>
                  <a:schemeClr val="hlink"/>
                </a:solidFill>
                <a:hlinkClick r:id="rId4"/>
              </a:rPr>
              <a:t>@rajska.info</a:t>
            </a:r>
            <a:r>
              <a:rPr lang="pl" sz="1600" dirty="0"/>
              <a:t>) lub telefoniczny </a:t>
            </a:r>
            <a:br>
              <a:rPr lang="pl" sz="1600" dirty="0"/>
            </a:br>
            <a:r>
              <a:rPr lang="pl" sz="1600" dirty="0"/>
              <a:t>(12 37 52 </a:t>
            </a:r>
            <a:r>
              <a:rPr lang="pl" sz="1600" dirty="0" smtClean="0"/>
              <a:t>211/200); </a:t>
            </a:r>
            <a:endParaRPr sz="16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l" sz="1600" dirty="0"/>
              <a:t>odpowiadaj na zapytania lub prośby ze strony Biblioteki</a:t>
            </a:r>
            <a:r>
              <a:rPr lang="pl" sz="1600" dirty="0" smtClean="0"/>
              <a:t>;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l" sz="1600" dirty="0" smtClean="0"/>
              <a:t>poinformuj</a:t>
            </a:r>
            <a:r>
              <a:rPr lang="pl" sz="1600" dirty="0"/>
              <a:t>, jeśli Twój proces gromadzenia dokumentacji się przedłuża </a:t>
            </a:r>
            <a:br>
              <a:rPr lang="pl" sz="1600" dirty="0"/>
            </a:br>
            <a:r>
              <a:rPr lang="pl" sz="1600" dirty="0"/>
              <a:t>i potrzebujesz więcej czasu;</a:t>
            </a:r>
            <a:endParaRPr sz="16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l" sz="1600" dirty="0"/>
              <a:t>poinformuj, jeśli rezygnujesz z </a:t>
            </a:r>
            <a:r>
              <a:rPr lang="pl" sz="1600" dirty="0" smtClean="0"/>
              <a:t>wolontariatu;</a:t>
            </a:r>
            <a:endParaRPr sz="16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l" sz="1600" dirty="0"/>
              <a:t>pamiętaj, że brak kontaktu z Twojej strony dłuższy niż 2 tygodnie może skutkować skreśleniem z listy oczekujących na </a:t>
            </a:r>
            <a:r>
              <a:rPr lang="pl" sz="1600" dirty="0" smtClean="0"/>
              <a:t>wolontariat.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sz="2100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238</Words>
  <Application>Microsoft Office PowerPoint</Application>
  <PresentationFormat>Pokaz na ekranie (16:9)</PresentationFormat>
  <Paragraphs>51</Paragraphs>
  <Slides>13</Slides>
  <Notes>12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Motyw pakietu Office</vt:lpstr>
      <vt:lpstr>Wolontariat</vt:lpstr>
      <vt:lpstr>Informacje wstępne </vt:lpstr>
      <vt:lpstr>Miejsce odbywania  wolontariatu</vt:lpstr>
      <vt:lpstr>Czas trwania wolontariatu</vt:lpstr>
      <vt:lpstr>Zgłoszenie</vt:lpstr>
      <vt:lpstr>Wymagane dokumenty</vt:lpstr>
      <vt:lpstr>Wymagane dokumenty</vt:lpstr>
      <vt:lpstr>Umowa wolontariacka</vt:lpstr>
      <vt:lpstr>Ważne wskazówki</vt:lpstr>
      <vt:lpstr>Ważne wskazówki</vt:lpstr>
      <vt:lpstr>Opłaty</vt:lpstr>
      <vt:lpstr>Zakończenie wolontariatu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Wolontariat</dc:title>
  <cp:lastModifiedBy>Justyna Opiela</cp:lastModifiedBy>
  <cp:revision>17</cp:revision>
  <dcterms:modified xsi:type="dcterms:W3CDTF">2025-08-29T08:52:30Z</dcterms:modified>
</cp:coreProperties>
</file>